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5F5F5"/>
          </a:solidFill>
        </p:spPr>
        <p:txBody>
          <a:bodyPr/>
          <a:lstStyle/>
          <a:p>
            <a:pPr>
              <a:defRPr sz="4400">
                <a:solidFill>
                  <a:srgbClr val="003366"/>
                </a:solidFill>
              </a:defRPr>
            </a:pPr>
            <a:r>
              <a:t>Case Studies &amp; What’s Next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097280"/>
            <a:ext cx="6400800" cy="5486400"/>
          </a:xfrm>
          <a:prstGeom prst="rect">
            <a:avLst/>
          </a:prstGeom>
          <a:solidFill>
            <a:srgbClr val="F5F5F5"/>
          </a:solidFill>
        </p:spPr>
        <p:txBody>
          <a:bodyPr wrap="square">
            <a:normAutofit/>
          </a:bodyPr>
          <a:lstStyle/>
          <a:p/>
          <a:p>
            <a:pPr>
              <a:defRPr sz="1600">
                <a:solidFill>
                  <a:srgbClr val="000000"/>
                </a:solidFill>
              </a:defRPr>
            </a:pPr>
            <a:r>
              <a:t>Program: Exagamglogene autotemcel (exa‑cel/CASGEVY)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Modality: Ex vivo CRISPR/Cas9 RNP; autologous HSPC edit (BCL11A enhancer)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Indication: Severe sickle cell disease; transfusion‑dependent β‑thalassemia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Key results: High rates of elimination of severe vaso‑occlusive crises (SCD); Durable HbF induction; transfusion independence in many TDT patients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Notes: Requires myeloablation and specialized manufacturing/logistics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Program: NTLA‑2001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Modality: In vivo CRISPR/Cas9 via LNP (mRNA + gRNA)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Indication: Hereditary transthyretin amyloidosis (ATTR)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Key results: Single IV dose achieves dose‑dependent TTR reductions (often &gt;80–90%)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Notes: Demonstrates systemic in vivo editing feasibility in humans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Program: VERVE‑101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Modality: In vivo adenine base editor (ABE) via LNP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Indication: Heterozygous familial hypercholesterolemia (PCSK9)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Key results: Sustained LDL‑C lowering in early clinical data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• Notes: First clinical base editing program; long‑term durability under observation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0" y="1097280"/>
            <a:ext cx="6400800" cy="5486400"/>
          </a:xfrm>
          <a:prstGeom prst="rect">
            <a:avLst/>
          </a:prstGeom>
          <a:solidFill>
            <a:srgbClr val="F5F5F5"/>
          </a:solidFill>
        </p:spPr>
        <p:txBody>
          <a:bodyPr wrap="square">
            <a:normAutofit/>
          </a:bodyPr>
          <a:lstStyle/>
          <a:p/>
          <a:p>
            <a:pPr>
              <a:defRPr sz="1600">
                <a:solidFill>
                  <a:srgbClr val="000000"/>
                </a:solidFill>
              </a:defRPr>
            </a:pPr>
            <a:r>
              <a:t>Prime editing enters/approaches clinical testing for precise corrections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Targeted LNPs and next‑gen capsids broaden beyond liver (lung, muscle, CNS)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In vivo gene insertion and safe‑harbor strategies for durable replacement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Multiplex editing for off‑the‑shelf cell therapies with logic gating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CRISPRi/a and epigenome editing for reversible gene control</a:t>
            </a: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Manufacturing scale‑out, closed systems, and outcomes‑based pricing to expand access</a:t>
            </a:r>
          </a:p>
        </p:txBody>
      </p:sp>
      <p:pic>
        <p:nvPicPr>
          <p:cNvPr id="5" name="Picture 4" descr="img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58000"/>
            <a:ext cx="1828800" cy="1371600"/>
          </a:xfrm>
          <a:prstGeom prst="rect">
            <a:avLst/>
          </a:prstGeom>
        </p:spPr>
      </p:pic>
      <p:pic>
        <p:nvPicPr>
          <p:cNvPr id="6" name="Picture 5" descr="img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6858000"/>
            <a:ext cx="1828800" cy="1371600"/>
          </a:xfrm>
          <a:prstGeom prst="rect">
            <a:avLst/>
          </a:prstGeom>
        </p:spPr>
      </p:pic>
      <p:pic>
        <p:nvPicPr>
          <p:cNvPr id="7" name="Picture 6" descr="img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6858000"/>
            <a:ext cx="1828800" cy="1371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